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70" r:id="rId3"/>
    <p:sldId id="278" r:id="rId4"/>
    <p:sldId id="265" r:id="rId5"/>
    <p:sldId id="266" r:id="rId6"/>
    <p:sldId id="257" r:id="rId7"/>
    <p:sldId id="258" r:id="rId8"/>
    <p:sldId id="259" r:id="rId9"/>
    <p:sldId id="260" r:id="rId10"/>
    <p:sldId id="261" r:id="rId11"/>
    <p:sldId id="262" r:id="rId12"/>
    <p:sldId id="267" r:id="rId13"/>
    <p:sldId id="268" r:id="rId14"/>
    <p:sldId id="269" r:id="rId15"/>
    <p:sldId id="271" r:id="rId16"/>
    <p:sldId id="272" r:id="rId17"/>
    <p:sldId id="275" r:id="rId18"/>
    <p:sldId id="273" r:id="rId19"/>
    <p:sldId id="276" r:id="rId20"/>
    <p:sldId id="274" r:id="rId21"/>
    <p:sldId id="277" r:id="rId22"/>
  </p:sldIdLst>
  <p:sldSz cx="9144000" cy="5143500" type="screen16x9"/>
  <p:notesSz cx="6858000" cy="9144000"/>
  <p:embeddedFontLst>
    <p:embeddedFont>
      <p:font typeface="Atomic Age" panose="020B0604020202020204" charset="0"/>
      <p:regular r:id="rId24"/>
    </p:embeddedFont>
    <p:embeddedFont>
      <p:font typeface="Space Mon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B4FBD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88" autoAdjust="0"/>
  </p:normalViewPr>
  <p:slideViewPr>
    <p:cSldViewPr snapToGrid="0">
      <p:cViewPr varScale="1">
        <p:scale>
          <a:sx n="120" d="100"/>
          <a:sy n="120" d="100"/>
        </p:scale>
        <p:origin x="13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going to code using Glitch. It let’s you write code for websites and share them across the web! </a:t>
            </a:r>
            <a:r>
              <a:rPr lang="en-US" i="1" dirty="0"/>
              <a:t>Click</a:t>
            </a:r>
            <a:r>
              <a:rPr lang="en-US" i="0" dirty="0"/>
              <a:t>.</a:t>
            </a:r>
          </a:p>
          <a:p>
            <a:pPr marL="158750" indent="0">
              <a:buNone/>
            </a:pPr>
            <a:endParaRPr lang="en-US" i="0" dirty="0"/>
          </a:p>
          <a:p>
            <a:pPr marL="158750" indent="0">
              <a:buNone/>
            </a:pPr>
            <a:r>
              <a:rPr lang="en-US" i="0" dirty="0"/>
              <a:t>Glitch is known as the friendly community where everyone builds the web. Let’s take a look.</a:t>
            </a:r>
            <a:endParaRPr lang="en-US" dirty="0"/>
          </a:p>
        </p:txBody>
      </p:sp>
    </p:spTree>
    <p:extLst>
      <p:ext uri="{BB962C8B-B14F-4D97-AF65-F5344CB8AC3E}">
        <p14:creationId xmlns:p14="http://schemas.microsoft.com/office/powerpoint/2010/main" val="1827874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Glitch project consists of a few different parts. First, there’s the code editor. </a:t>
            </a:r>
            <a:r>
              <a:rPr lang="en-US" i="1" dirty="0"/>
              <a:t>Click</a:t>
            </a:r>
            <a:r>
              <a:rPr lang="en-US" i="0" dirty="0"/>
              <a:t>.</a:t>
            </a:r>
          </a:p>
          <a:p>
            <a:pPr marL="158750" indent="0">
              <a:buNone/>
            </a:pPr>
            <a:endParaRPr lang="en-US" i="0" dirty="0"/>
          </a:p>
          <a:p>
            <a:pPr marL="158750" indent="0">
              <a:buNone/>
            </a:pPr>
            <a:r>
              <a:rPr lang="en-US" i="0" dirty="0"/>
              <a:t>This is where you can write the code for your website. It’s right in the middle of the page. But where does the actual site go? Well, we need to preview it! </a:t>
            </a:r>
            <a:r>
              <a:rPr lang="en-US" i="1" dirty="0"/>
              <a:t>Click</a:t>
            </a:r>
            <a:r>
              <a:rPr lang="en-US" i="0" dirty="0"/>
              <a:t>.</a:t>
            </a:r>
          </a:p>
          <a:p>
            <a:pPr marL="158750" indent="0">
              <a:buNone/>
            </a:pPr>
            <a:endParaRPr lang="en-US" i="0" dirty="0"/>
          </a:p>
          <a:p>
            <a:pPr marL="158750" indent="0">
              <a:buNone/>
            </a:pPr>
            <a:r>
              <a:rPr lang="en-US" i="0" dirty="0"/>
              <a:t>Clicking the PREVIEW button with the magnifying glass will allow you to preview the site you’re building. </a:t>
            </a:r>
            <a:r>
              <a:rPr lang="en-US" i="1" dirty="0"/>
              <a:t>Click.</a:t>
            </a:r>
          </a:p>
          <a:p>
            <a:pPr marL="158750" indent="0">
              <a:buNone/>
            </a:pPr>
            <a:endParaRPr lang="en-US" i="1" dirty="0"/>
          </a:p>
          <a:p>
            <a:pPr marL="158750" indent="0">
              <a:buNone/>
            </a:pPr>
            <a:r>
              <a:rPr lang="en-US" i="0" dirty="0"/>
              <a:t>The preview shows up on the right! </a:t>
            </a:r>
            <a:r>
              <a:rPr lang="en-US" i="1" dirty="0"/>
              <a:t>Click.</a:t>
            </a:r>
            <a:endParaRPr lang="en-US" i="0" dirty="0"/>
          </a:p>
          <a:p>
            <a:pPr marL="158750" indent="0">
              <a:buNone/>
            </a:pPr>
            <a:endParaRPr lang="en-US" i="0" dirty="0"/>
          </a:p>
          <a:p>
            <a:pPr marL="158750" indent="0">
              <a:buNone/>
            </a:pPr>
            <a:r>
              <a:rPr lang="en-US" i="0" dirty="0"/>
              <a:t>On the left, there’s the file management pane – this is your folder where you can swap files and add more. </a:t>
            </a:r>
            <a:r>
              <a:rPr lang="en-US" i="1" dirty="0"/>
              <a:t>Click</a:t>
            </a:r>
            <a:r>
              <a:rPr lang="en-US" i="0" dirty="0"/>
              <a:t>.</a:t>
            </a:r>
          </a:p>
          <a:p>
            <a:pPr marL="158750" indent="0">
              <a:buNone/>
            </a:pPr>
            <a:endParaRPr lang="en-US" i="0" dirty="0"/>
          </a:p>
          <a:p>
            <a:pPr marL="158750" indent="0">
              <a:buNone/>
            </a:pPr>
            <a:r>
              <a:rPr lang="en-US" i="0" dirty="0"/>
              <a:t>Finally, there’s the Refresh button at the top of the preview – that’s how you update your preview so it uses your latest code.</a:t>
            </a:r>
          </a:p>
        </p:txBody>
      </p:sp>
    </p:spTree>
    <p:extLst>
      <p:ext uri="{BB962C8B-B14F-4D97-AF65-F5344CB8AC3E}">
        <p14:creationId xmlns:p14="http://schemas.microsoft.com/office/powerpoint/2010/main" val="2414654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Direct the students to the Customization guide. It shows some other cool things that are possible with HTML and CSS.</a:t>
            </a:r>
          </a:p>
        </p:txBody>
      </p:sp>
    </p:spTree>
    <p:extLst>
      <p:ext uri="{BB962C8B-B14F-4D97-AF65-F5344CB8AC3E}">
        <p14:creationId xmlns:p14="http://schemas.microsoft.com/office/powerpoint/2010/main" val="189561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Show students how to share their sites.</a:t>
            </a:r>
          </a:p>
        </p:txBody>
      </p:sp>
    </p:spTree>
    <p:extLst>
      <p:ext uri="{BB962C8B-B14F-4D97-AF65-F5344CB8AC3E}">
        <p14:creationId xmlns:p14="http://schemas.microsoft.com/office/powerpoint/2010/main" val="3015112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7690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Introduce the icebreaker activity. Walk the students through each step, and make sure they all submit the form. View the responses, filter for the current room, and have each student introduce themselves and their color scheme.</a:t>
            </a:r>
          </a:p>
        </p:txBody>
      </p:sp>
    </p:spTree>
    <p:extLst>
      <p:ext uri="{BB962C8B-B14F-4D97-AF65-F5344CB8AC3E}">
        <p14:creationId xmlns:p14="http://schemas.microsoft.com/office/powerpoint/2010/main" val="1540930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9ea49c596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19ea49c59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talk about the code you can use to create HTML elements. First, some terminology. </a:t>
            </a:r>
            <a:r>
              <a:rPr lang="en" i="1" dirty="0"/>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Anyone know what these things are?</a:t>
            </a:r>
            <a:r>
              <a:rPr lang="en" i="1" dirty="0"/>
              <a:t> Click.</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dirty="0"/>
              <a:t>You may have seen these in math - they’re greater-than and less-than signs. In HTML, sometimes we call them angle brackets. </a:t>
            </a:r>
            <a:r>
              <a:rPr lang="en" i="1" dirty="0"/>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here’s an example of how to use angle brackets to create a full HTML element - this is a header. There’s a lot going on here, so let’s break it down. </a:t>
            </a:r>
            <a:r>
              <a:rPr lang="en" i="1" dirty="0"/>
              <a:t>Click.</a:t>
            </a:r>
            <a:endParaRPr i="1"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the element name here is h1.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opening tag is this part, with the angle brackets surrounding the element name. This tells the web browser that the element has begun.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Next, there is the content - it says Welcome.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there is the closing tag - this is just like the opening tag, but with a slash before the element name. This tells the web browser that the element has ended. </a:t>
            </a:r>
            <a:r>
              <a:rPr lang="en" i="1" dirty="0">
                <a:solidFill>
                  <a:schemeClr val="dk1"/>
                </a:solidFill>
              </a:rPr>
              <a:t>Click.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the web browser sees this code, it will turn it into a header, like this! This is just one example of an element, but if you can understand this structure, it will be super helpful for any new elements we use. </a:t>
            </a:r>
            <a:r>
              <a:rPr lang="en" i="1" dirty="0">
                <a:solidFill>
                  <a:schemeClr val="dk1"/>
                </a:solidFill>
              </a:rPr>
              <a:t>Click.</a:t>
            </a:r>
            <a:endParaRPr lang="en" i="0" dirty="0">
              <a:solidFill>
                <a:schemeClr val="dk1"/>
              </a:solidFill>
            </a:endParaRPr>
          </a:p>
          <a:p>
            <a:pPr marL="0" lvl="0" indent="0" algn="l" rtl="0">
              <a:spcBef>
                <a:spcPts val="0"/>
              </a:spcBef>
              <a:spcAft>
                <a:spcPts val="0"/>
              </a:spcAft>
              <a:buNone/>
            </a:pPr>
            <a:endParaRPr lang="en" i="0" dirty="0">
              <a:solidFill>
                <a:schemeClr val="dk1"/>
              </a:solidFill>
            </a:endParaRPr>
          </a:p>
          <a:p>
            <a:pPr marL="0" lvl="0" indent="0" algn="l" rtl="0">
              <a:spcBef>
                <a:spcPts val="0"/>
              </a:spcBef>
              <a:spcAft>
                <a:spcPts val="0"/>
              </a:spcAft>
              <a:buNone/>
            </a:pPr>
            <a:r>
              <a:rPr lang="en" i="0" dirty="0">
                <a:solidFill>
                  <a:schemeClr val="dk1"/>
                </a:solidFill>
              </a:rPr>
              <a:t>One note: spaces and new lines don’t matter, and sometimes will automatically be added. </a:t>
            </a:r>
            <a:r>
              <a:rPr lang="en" dirty="0">
                <a:solidFill>
                  <a:schemeClr val="dk1"/>
                </a:solidFill>
              </a:rPr>
              <a:t>But HTML isn’t the only language we’re going to use today…</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club:</a:t>
            </a:r>
          </a:p>
          <a:p>
            <a:pPr marL="0" lvl="0" indent="0" algn="ctr" rtl="0">
              <a:spcBef>
                <a:spcPts val="0"/>
              </a:spcBef>
              <a:spcAft>
                <a:spcPts val="0"/>
              </a:spcAft>
              <a:buNone/>
            </a:pPr>
            <a:r>
              <a:rPr lang="en-US" b="1" dirty="0"/>
              <a:t>W</a:t>
            </a:r>
            <a:r>
              <a:rPr lang="en" b="1" dirty="0"/>
              <a:t>EB 101</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The </a:t>
            </a:r>
            <a:r>
              <a:rPr lang="en" sz="7200" b="1" dirty="0"/>
              <a:t>Code</a:t>
            </a:r>
            <a:endParaRPr sz="7200" b="1" dirty="0"/>
          </a:p>
        </p:txBody>
      </p:sp>
      <p:sp>
        <p:nvSpPr>
          <p:cNvPr id="97" name="Google Shape;97;p18"/>
          <p:cNvSpPr txBox="1"/>
          <p:nvPr/>
        </p:nvSpPr>
        <p:spPr>
          <a:xfrm>
            <a:off x="311700" y="1438450"/>
            <a:ext cx="31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Space Mono"/>
                <a:ea typeface="Space Mono"/>
                <a:cs typeface="Space Mono"/>
                <a:sym typeface="Space Mono"/>
              </a:rPr>
              <a:t>what are these symbols?</a:t>
            </a:r>
            <a:r>
              <a:rPr lang="en" b="1">
                <a:solidFill>
                  <a:schemeClr val="dk2"/>
                </a:solidFill>
                <a:latin typeface="Space Mono"/>
                <a:ea typeface="Space Mono"/>
                <a:cs typeface="Space Mono"/>
                <a:sym typeface="Space Mono"/>
              </a:rPr>
              <a:t> </a:t>
            </a:r>
            <a:endParaRPr sz="9600" b="1">
              <a:solidFill>
                <a:schemeClr val="dk2"/>
              </a:solidFill>
              <a:latin typeface="Space Mono"/>
              <a:ea typeface="Space Mono"/>
              <a:cs typeface="Space Mono"/>
              <a:sym typeface="Space Mono"/>
            </a:endParaRPr>
          </a:p>
        </p:txBody>
      </p:sp>
      <p:sp>
        <p:nvSpPr>
          <p:cNvPr id="98" name="Google Shape;98;p18"/>
          <p:cNvSpPr txBox="1"/>
          <p:nvPr/>
        </p:nvSpPr>
        <p:spPr>
          <a:xfrm>
            <a:off x="252825" y="1640300"/>
            <a:ext cx="31818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600" b="1">
                <a:latin typeface="Space Mono"/>
                <a:ea typeface="Space Mono"/>
                <a:cs typeface="Space Mono"/>
                <a:sym typeface="Space Mono"/>
              </a:rPr>
              <a:t>&lt; &gt;</a:t>
            </a:r>
            <a:endParaRPr sz="9600" b="1">
              <a:latin typeface="Space Mono"/>
              <a:ea typeface="Space Mono"/>
              <a:cs typeface="Space Mono"/>
              <a:sym typeface="Space Mono"/>
            </a:endParaRPr>
          </a:p>
        </p:txBody>
      </p:sp>
      <p:sp>
        <p:nvSpPr>
          <p:cNvPr id="99" name="Google Shape;99;p18"/>
          <p:cNvSpPr txBox="1"/>
          <p:nvPr/>
        </p:nvSpPr>
        <p:spPr>
          <a:xfrm>
            <a:off x="337900" y="3194300"/>
            <a:ext cx="31230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latin typeface="Space Mono"/>
                <a:ea typeface="Space Mono"/>
                <a:cs typeface="Space Mono"/>
                <a:sym typeface="Space Mono"/>
              </a:rPr>
              <a:t>You may know them as </a:t>
            </a:r>
            <a:r>
              <a:rPr lang="en" sz="1600" b="1">
                <a:solidFill>
                  <a:schemeClr val="dk2"/>
                </a:solidFill>
                <a:latin typeface="Space Mono"/>
                <a:ea typeface="Space Mono"/>
                <a:cs typeface="Space Mono"/>
                <a:sym typeface="Space Mono"/>
              </a:rPr>
              <a:t>greater-than</a:t>
            </a:r>
            <a:r>
              <a:rPr lang="en" sz="1500">
                <a:solidFill>
                  <a:schemeClr val="dk2"/>
                </a:solidFill>
                <a:latin typeface="Space Mono"/>
                <a:ea typeface="Space Mono"/>
                <a:cs typeface="Space Mono"/>
                <a:sym typeface="Space Mono"/>
              </a:rPr>
              <a:t> and </a:t>
            </a:r>
            <a:r>
              <a:rPr lang="en" sz="1600" b="1">
                <a:solidFill>
                  <a:schemeClr val="dk2"/>
                </a:solidFill>
                <a:latin typeface="Space Mono"/>
                <a:ea typeface="Space Mono"/>
                <a:cs typeface="Space Mono"/>
                <a:sym typeface="Space Mono"/>
              </a:rPr>
              <a:t>less-than signs</a:t>
            </a:r>
            <a:r>
              <a:rPr lang="en" sz="1500">
                <a:solidFill>
                  <a:schemeClr val="dk2"/>
                </a:solidFill>
                <a:latin typeface="Space Mono"/>
                <a:ea typeface="Space Mono"/>
                <a:cs typeface="Space Mono"/>
                <a:sym typeface="Space Mono"/>
              </a:rPr>
              <a:t>, but another name for them is</a:t>
            </a:r>
            <a:endParaRPr sz="1500">
              <a:solidFill>
                <a:schemeClr val="dk2"/>
              </a:solidFill>
              <a:latin typeface="Space Mono"/>
              <a:ea typeface="Space Mono"/>
              <a:cs typeface="Space Mono"/>
              <a:sym typeface="Space Mono"/>
            </a:endParaRPr>
          </a:p>
          <a:p>
            <a:pPr marL="0" lvl="0" indent="0" algn="ctr" rtl="0">
              <a:spcBef>
                <a:spcPts val="0"/>
              </a:spcBef>
              <a:spcAft>
                <a:spcPts val="0"/>
              </a:spcAft>
              <a:buNone/>
            </a:pPr>
            <a:r>
              <a:rPr lang="en" sz="2400" b="1">
                <a:latin typeface="Space Mono"/>
                <a:ea typeface="Space Mono"/>
                <a:cs typeface="Space Mono"/>
                <a:sym typeface="Space Mono"/>
              </a:rPr>
              <a:t>angle brackets</a:t>
            </a:r>
            <a:endParaRPr sz="2400" b="1">
              <a:latin typeface="Space Mono"/>
              <a:ea typeface="Space Mono"/>
              <a:cs typeface="Space Mono"/>
              <a:sym typeface="Space Mono"/>
            </a:endParaRPr>
          </a:p>
        </p:txBody>
      </p:sp>
      <p:sp>
        <p:nvSpPr>
          <p:cNvPr id="100" name="Google Shape;100;p18"/>
          <p:cNvSpPr txBox="1"/>
          <p:nvPr/>
        </p:nvSpPr>
        <p:spPr>
          <a:xfrm>
            <a:off x="3880050" y="1797225"/>
            <a:ext cx="471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accent1"/>
                </a:solidFill>
                <a:latin typeface="Courier New"/>
                <a:ea typeface="Courier New"/>
                <a:cs typeface="Courier New"/>
                <a:sym typeface="Courier New"/>
              </a:rPr>
              <a:t>&lt;h1&gt;</a:t>
            </a:r>
            <a:r>
              <a:rPr lang="en" sz="3600" b="1">
                <a:latin typeface="Courier New"/>
                <a:ea typeface="Courier New"/>
                <a:cs typeface="Courier New"/>
                <a:sym typeface="Courier New"/>
              </a:rPr>
              <a:t>Welcome</a:t>
            </a:r>
            <a:r>
              <a:rPr lang="en" sz="3600" b="1">
                <a:solidFill>
                  <a:schemeClr val="accent1"/>
                </a:solidFill>
                <a:latin typeface="Courier New"/>
                <a:ea typeface="Courier New"/>
                <a:cs typeface="Courier New"/>
                <a:sym typeface="Courier New"/>
              </a:rPr>
              <a:t>&lt;/h1&gt;</a:t>
            </a:r>
            <a:endParaRPr sz="3600" b="1">
              <a:solidFill>
                <a:schemeClr val="accent1"/>
              </a:solidFill>
              <a:latin typeface="Courier New"/>
              <a:ea typeface="Courier New"/>
              <a:cs typeface="Courier New"/>
              <a:sym typeface="Courier New"/>
            </a:endParaRPr>
          </a:p>
        </p:txBody>
      </p:sp>
      <p:sp>
        <p:nvSpPr>
          <p:cNvPr id="101" name="Google Shape;101;p18"/>
          <p:cNvSpPr txBox="1"/>
          <p:nvPr/>
        </p:nvSpPr>
        <p:spPr>
          <a:xfrm>
            <a:off x="3880050" y="2463200"/>
            <a:ext cx="4086600" cy="223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Element Name:</a:t>
            </a:r>
            <a:r>
              <a:rPr lang="en" sz="2400">
                <a:solidFill>
                  <a:schemeClr val="dk2"/>
                </a:solidFill>
                <a:latin typeface="Space Mono"/>
                <a:ea typeface="Space Mono"/>
                <a:cs typeface="Space Mono"/>
                <a:sym typeface="Space Mono"/>
              </a:rPr>
              <a:t> </a:t>
            </a:r>
            <a:r>
              <a:rPr lang="en" sz="3000">
                <a:latin typeface="Space Mono"/>
                <a:ea typeface="Space Mono"/>
                <a:cs typeface="Space Mono"/>
                <a:sym typeface="Space Mono"/>
              </a:rPr>
              <a:t>h1</a:t>
            </a:r>
            <a:endParaRPr sz="3000">
              <a:latin typeface="Space Mono"/>
              <a:ea typeface="Space Mono"/>
              <a:cs typeface="Space Mono"/>
              <a:sym typeface="Space Mono"/>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Opening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Content:</a:t>
            </a:r>
            <a:r>
              <a:rPr lang="en" sz="2400">
                <a:solidFill>
                  <a:schemeClr val="dk2"/>
                </a:solidFill>
                <a:latin typeface="Space Mono"/>
                <a:ea typeface="Space Mono"/>
                <a:cs typeface="Space Mono"/>
                <a:sym typeface="Space Mono"/>
              </a:rPr>
              <a:t> </a:t>
            </a:r>
            <a:r>
              <a:rPr lang="en" sz="3000" b="1">
                <a:latin typeface="Courier New"/>
                <a:ea typeface="Courier New"/>
                <a:cs typeface="Courier New"/>
                <a:sym typeface="Courier New"/>
              </a:rPr>
              <a:t>Welcome</a:t>
            </a:r>
            <a:endParaRPr sz="3000" b="1">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Closing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p:txBody>
      </p:sp>
      <p:sp>
        <p:nvSpPr>
          <p:cNvPr id="102" name="Google Shape;102;p18"/>
          <p:cNvSpPr/>
          <p:nvPr/>
        </p:nvSpPr>
        <p:spPr>
          <a:xfrm>
            <a:off x="3539425" y="1211775"/>
            <a:ext cx="26100" cy="3678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p:nvPr/>
        </p:nvSpPr>
        <p:spPr>
          <a:xfrm>
            <a:off x="3880050" y="1438450"/>
            <a:ext cx="44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pace Mono"/>
                <a:ea typeface="Space Mono"/>
                <a:cs typeface="Space Mono"/>
                <a:sym typeface="Space Mono"/>
              </a:rPr>
              <a:t>an example HTML element: </a:t>
            </a:r>
            <a:r>
              <a:rPr lang="en" b="1">
                <a:solidFill>
                  <a:schemeClr val="dk2"/>
                </a:solidFill>
                <a:latin typeface="Space Mono"/>
                <a:ea typeface="Space Mono"/>
                <a:cs typeface="Space Mono"/>
                <a:sym typeface="Space Mono"/>
              </a:rPr>
              <a:t>header</a:t>
            </a:r>
            <a:endParaRPr sz="9600" b="1">
              <a:solidFill>
                <a:schemeClr val="dk2"/>
              </a:solidFill>
              <a:latin typeface="Space Mono"/>
              <a:ea typeface="Space Mono"/>
              <a:cs typeface="Space Mono"/>
              <a:sym typeface="Space Mono"/>
            </a:endParaRPr>
          </a:p>
        </p:txBody>
      </p:sp>
      <p:pic>
        <p:nvPicPr>
          <p:cNvPr id="104" name="Google Shape;104;p18"/>
          <p:cNvPicPr preferRelativeResize="0"/>
          <p:nvPr/>
        </p:nvPicPr>
        <p:blipFill>
          <a:blip r:embed="rId3">
            <a:alphaModFix/>
          </a:blip>
          <a:stretch>
            <a:fillRect/>
          </a:stretch>
        </p:blipFill>
        <p:spPr>
          <a:xfrm>
            <a:off x="7134750" y="2723775"/>
            <a:ext cx="1697551" cy="1978926"/>
          </a:xfrm>
          <a:prstGeom prst="rect">
            <a:avLst/>
          </a:prstGeom>
          <a:noFill/>
          <a:ln w="9525" cap="flat" cmpd="sng">
            <a:solidFill>
              <a:schemeClr val="dk2"/>
            </a:solidFill>
            <a:prstDash val="solid"/>
            <a:round/>
            <a:headEnd type="none" w="sm" len="sm"/>
            <a:tailEnd type="none" w="sm" len="sm"/>
          </a:ln>
        </p:spPr>
      </p:pic>
      <p:sp>
        <p:nvSpPr>
          <p:cNvPr id="2" name="Rectangle 1">
            <a:extLst>
              <a:ext uri="{FF2B5EF4-FFF2-40B4-BE49-F238E27FC236}">
                <a16:creationId xmlns:a16="http://schemas.microsoft.com/office/drawing/2014/main" id="{C8AE3AD2-AC3B-2009-2A03-A4C02A201C4F}"/>
              </a:ext>
            </a:extLst>
          </p:cNvPr>
          <p:cNvSpPr/>
          <p:nvPr/>
        </p:nvSpPr>
        <p:spPr>
          <a:xfrm>
            <a:off x="7247106" y="145510"/>
            <a:ext cx="1697551" cy="10366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pace Mono" panose="02000509040000020004" pitchFamily="49" charset="0"/>
              </a:rPr>
              <a:t>Note: </a:t>
            </a:r>
            <a:r>
              <a:rPr lang="en-US" dirty="0">
                <a:latin typeface="Space Mono" panose="02000509040000020004" pitchFamily="49" charset="0"/>
              </a:rPr>
              <a:t>spaces and new lines don’t matter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10"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
                                            <p:txEl>
                                              <p:pRg st="0" end="0"/>
                                            </p:txEl>
                                          </p:spTgt>
                                        </p:tgtEl>
                                        <p:attrNameLst>
                                          <p:attrName>style.visibility</p:attrName>
                                        </p:attrNameLst>
                                      </p:cBhvr>
                                      <p:to>
                                        <p:strVal val="visible"/>
                                      </p:to>
                                    </p:set>
                                    <p:animEffect transition="in" filter="fade">
                                      <p:cBhvr>
                                        <p:cTn id="28" dur="400"/>
                                        <p:tgtEl>
                                          <p:spTgt spid="10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1">
                                            <p:txEl>
                                              <p:pRg st="1" end="1"/>
                                            </p:txEl>
                                          </p:spTgt>
                                        </p:tgtEl>
                                        <p:attrNameLst>
                                          <p:attrName>style.visibility</p:attrName>
                                        </p:attrNameLst>
                                      </p:cBhvr>
                                      <p:to>
                                        <p:strVal val="visible"/>
                                      </p:to>
                                    </p:set>
                                    <p:animEffect transition="in" filter="fade">
                                      <p:cBhvr>
                                        <p:cTn id="33" dur="400"/>
                                        <p:tgtEl>
                                          <p:spTgt spid="10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xEl>
                                              <p:pRg st="2" end="2"/>
                                            </p:txEl>
                                          </p:spTgt>
                                        </p:tgtEl>
                                        <p:attrNameLst>
                                          <p:attrName>style.visibility</p:attrName>
                                        </p:attrNameLst>
                                      </p:cBhvr>
                                      <p:to>
                                        <p:strVal val="visible"/>
                                      </p:to>
                                    </p:set>
                                    <p:animEffect transition="in" filter="fade">
                                      <p:cBhvr>
                                        <p:cTn id="38" dur="400"/>
                                        <p:tgtEl>
                                          <p:spTgt spid="10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1">
                                            <p:txEl>
                                              <p:pRg st="3" end="3"/>
                                            </p:txEl>
                                          </p:spTgt>
                                        </p:tgtEl>
                                        <p:attrNameLst>
                                          <p:attrName>style.visibility</p:attrName>
                                        </p:attrNameLst>
                                      </p:cBhvr>
                                      <p:to>
                                        <p:strVal val="visible"/>
                                      </p:to>
                                    </p:set>
                                    <p:animEffect transition="in" filter="fade">
                                      <p:cBhvr>
                                        <p:cTn id="43" dur="400"/>
                                        <p:tgtEl>
                                          <p:spTgt spid="101">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par>
                                <p:cTn id="33" presetID="10"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2050" name="Picture 2" descr="Glitch: The friendly community where everyone builds the web">
            <a:extLst>
              <a:ext uri="{FF2B5EF4-FFF2-40B4-BE49-F238E27FC236}">
                <a16:creationId xmlns:a16="http://schemas.microsoft.com/office/drawing/2014/main" id="{A5D1096D-0939-C59B-231D-D08CF72E8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
            <a:ext cx="91440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03531E-0690-653D-42F1-BE09918A138E}"/>
              </a:ext>
            </a:extLst>
          </p:cNvPr>
          <p:cNvSpPr/>
          <p:nvPr/>
        </p:nvSpPr>
        <p:spPr>
          <a:xfrm>
            <a:off x="7791855" y="-1"/>
            <a:ext cx="1352144" cy="17996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pace Mono" panose="02000509040000020004" pitchFamily="49" charset="0"/>
              </a:rPr>
              <a:t>The friendly community where everyone builds the web</a:t>
            </a:r>
          </a:p>
        </p:txBody>
      </p:sp>
    </p:spTree>
    <p:extLst>
      <p:ext uri="{BB962C8B-B14F-4D97-AF65-F5344CB8AC3E}">
        <p14:creationId xmlns:p14="http://schemas.microsoft.com/office/powerpoint/2010/main" val="2731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27188-DA20-016D-F7FC-8F167CAAC709}"/>
              </a:ext>
            </a:extLst>
          </p:cNvPr>
          <p:cNvPicPr>
            <a:picLocks noChangeAspect="1"/>
          </p:cNvPicPr>
          <p:nvPr/>
        </p:nvPicPr>
        <p:blipFill>
          <a:blip r:embed="rId3"/>
          <a:stretch>
            <a:fillRect/>
          </a:stretch>
        </p:blipFill>
        <p:spPr>
          <a:xfrm>
            <a:off x="0" y="2381"/>
            <a:ext cx="9144000" cy="5138737"/>
          </a:xfrm>
          <a:prstGeom prst="rect">
            <a:avLst/>
          </a:prstGeom>
        </p:spPr>
      </p:pic>
      <p:sp>
        <p:nvSpPr>
          <p:cNvPr id="7" name="Google Shape;109;p19">
            <a:extLst>
              <a:ext uri="{FF2B5EF4-FFF2-40B4-BE49-F238E27FC236}">
                <a16:creationId xmlns:a16="http://schemas.microsoft.com/office/drawing/2014/main" id="{150F5939-9E32-65DA-768C-82F96CD0C432}"/>
              </a:ext>
            </a:extLst>
          </p:cNvPr>
          <p:cNvSpPr txBox="1">
            <a:spLocks/>
          </p:cNvSpPr>
          <p:nvPr/>
        </p:nvSpPr>
        <p:spPr>
          <a:xfrm>
            <a:off x="156058" y="3774332"/>
            <a:ext cx="5330342" cy="8024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4800" b="1" i="0" u="none" strike="noStrike" kern="0" cap="none" spc="0" normalizeH="0" baseline="0" noProof="0" dirty="0">
                <a:ln>
                  <a:noFill/>
                </a:ln>
                <a:solidFill>
                  <a:srgbClr val="CF2525"/>
                </a:solidFill>
                <a:effectLst/>
                <a:uLnTx/>
                <a:uFillTx/>
                <a:latin typeface="Atomic Age"/>
                <a:sym typeface="Atomic Age"/>
              </a:rPr>
              <a:t>Glitch</a:t>
            </a:r>
            <a:r>
              <a:rPr kumimoji="0" lang="en" sz="4800" b="0" i="0" u="none" strike="noStrike" kern="0" cap="none" spc="0" normalizeH="0" baseline="0" noProof="0" dirty="0">
                <a:ln>
                  <a:noFill/>
                </a:ln>
                <a:solidFill>
                  <a:srgbClr val="CF2525"/>
                </a:solidFill>
                <a:effectLst/>
                <a:uLnTx/>
                <a:uFillTx/>
                <a:latin typeface="Atomic Age"/>
                <a:sym typeface="Atomic Age"/>
              </a:rPr>
              <a:t> </a:t>
            </a:r>
            <a:r>
              <a:rPr kumimoji="0" lang="en" sz="4800" b="1" i="0" u="none" strike="noStrike" kern="0" cap="none" spc="0" normalizeH="0" baseline="0" noProof="0" dirty="0">
                <a:ln>
                  <a:noFill/>
                </a:ln>
                <a:solidFill>
                  <a:srgbClr val="CF2525"/>
                </a:solidFill>
                <a:effectLst/>
                <a:uLnTx/>
                <a:uFillTx/>
                <a:latin typeface="Atomic Age"/>
                <a:sym typeface="Atomic Age"/>
              </a:rPr>
              <a:t>Overview</a:t>
            </a:r>
            <a:endParaRPr lang="en-US" sz="4800" b="1" dirty="0"/>
          </a:p>
        </p:txBody>
      </p:sp>
      <p:sp>
        <p:nvSpPr>
          <p:cNvPr id="8" name="Rectangle 7">
            <a:extLst>
              <a:ext uri="{FF2B5EF4-FFF2-40B4-BE49-F238E27FC236}">
                <a16:creationId xmlns:a16="http://schemas.microsoft.com/office/drawing/2014/main" id="{ED1937CF-0FFE-EE13-5847-19BD7027A9ED}"/>
              </a:ext>
            </a:extLst>
          </p:cNvPr>
          <p:cNvSpPr/>
          <p:nvPr/>
        </p:nvSpPr>
        <p:spPr>
          <a:xfrm>
            <a:off x="2509736" y="671209"/>
            <a:ext cx="3171217" cy="2889114"/>
          </a:xfrm>
          <a:prstGeom prst="rect">
            <a:avLst/>
          </a:prstGeom>
          <a:noFill/>
          <a:ln w="825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BF20C9-AE41-782A-6BE5-2726C811F4DD}"/>
              </a:ext>
            </a:extLst>
          </p:cNvPr>
          <p:cNvSpPr/>
          <p:nvPr/>
        </p:nvSpPr>
        <p:spPr>
          <a:xfrm>
            <a:off x="5690679" y="671208"/>
            <a:ext cx="3375499" cy="4085618"/>
          </a:xfrm>
          <a:prstGeom prst="rect">
            <a:avLst/>
          </a:prstGeom>
          <a:noFill/>
          <a:ln w="825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01EA37-B743-02FA-51D5-A6D9BA374734}"/>
              </a:ext>
            </a:extLst>
          </p:cNvPr>
          <p:cNvSpPr/>
          <p:nvPr/>
        </p:nvSpPr>
        <p:spPr>
          <a:xfrm>
            <a:off x="1" y="671209"/>
            <a:ext cx="2500008" cy="3103123"/>
          </a:xfrm>
          <a:prstGeom prst="rect">
            <a:avLst/>
          </a:prstGeom>
          <a:noFill/>
          <a:ln w="825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D47877-3534-5DD0-52D6-721A98DA27C9}"/>
              </a:ext>
            </a:extLst>
          </p:cNvPr>
          <p:cNvSpPr txBox="1"/>
          <p:nvPr/>
        </p:nvSpPr>
        <p:spPr>
          <a:xfrm>
            <a:off x="3206807" y="3098658"/>
            <a:ext cx="2076209" cy="461665"/>
          </a:xfrm>
          <a:prstGeom prst="rect">
            <a:avLst/>
          </a:prstGeom>
          <a:noFill/>
        </p:spPr>
        <p:txBody>
          <a:bodyPr wrap="none" rtlCol="0">
            <a:spAutoFit/>
          </a:bodyPr>
          <a:lstStyle/>
          <a:p>
            <a:r>
              <a:rPr lang="en-US" sz="2400" b="1" dirty="0">
                <a:solidFill>
                  <a:schemeClr val="accent1"/>
                </a:solidFill>
                <a:latin typeface="Space Mono" panose="02000509040000020004" pitchFamily="49" charset="0"/>
              </a:rPr>
              <a:t>Write code</a:t>
            </a:r>
          </a:p>
        </p:txBody>
      </p:sp>
      <p:sp>
        <p:nvSpPr>
          <p:cNvPr id="12" name="TextBox 11">
            <a:extLst>
              <a:ext uri="{FF2B5EF4-FFF2-40B4-BE49-F238E27FC236}">
                <a16:creationId xmlns:a16="http://schemas.microsoft.com/office/drawing/2014/main" id="{4CC16F54-2736-0FB2-9018-195502D18A10}"/>
              </a:ext>
            </a:extLst>
          </p:cNvPr>
          <p:cNvSpPr txBox="1"/>
          <p:nvPr/>
        </p:nvSpPr>
        <p:spPr>
          <a:xfrm>
            <a:off x="4953173" y="4747548"/>
            <a:ext cx="3211135" cy="461665"/>
          </a:xfrm>
          <a:prstGeom prst="rect">
            <a:avLst/>
          </a:prstGeom>
          <a:noFill/>
        </p:spPr>
        <p:txBody>
          <a:bodyPr wrap="none" rtlCol="0">
            <a:spAutoFit/>
          </a:bodyPr>
          <a:lstStyle/>
          <a:p>
            <a:r>
              <a:rPr lang="en-US" sz="2400" b="1" dirty="0">
                <a:solidFill>
                  <a:schemeClr val="accent6"/>
                </a:solidFill>
                <a:latin typeface="Space Mono" panose="02000509040000020004" pitchFamily="49" charset="0"/>
              </a:rPr>
              <a:t>Preview the site</a:t>
            </a:r>
          </a:p>
        </p:txBody>
      </p:sp>
      <p:sp>
        <p:nvSpPr>
          <p:cNvPr id="13" name="TextBox 12">
            <a:extLst>
              <a:ext uri="{FF2B5EF4-FFF2-40B4-BE49-F238E27FC236}">
                <a16:creationId xmlns:a16="http://schemas.microsoft.com/office/drawing/2014/main" id="{D26784FE-4CD1-E058-3AB5-B367A262C077}"/>
              </a:ext>
            </a:extLst>
          </p:cNvPr>
          <p:cNvSpPr txBox="1"/>
          <p:nvPr/>
        </p:nvSpPr>
        <p:spPr>
          <a:xfrm>
            <a:off x="954130" y="2115766"/>
            <a:ext cx="1453466" cy="830997"/>
          </a:xfrm>
          <a:prstGeom prst="rect">
            <a:avLst/>
          </a:prstGeom>
          <a:noFill/>
        </p:spPr>
        <p:txBody>
          <a:bodyPr wrap="square" rtlCol="0">
            <a:spAutoFit/>
          </a:bodyPr>
          <a:lstStyle/>
          <a:p>
            <a:r>
              <a:rPr lang="en-US" sz="2400" b="1" dirty="0">
                <a:solidFill>
                  <a:schemeClr val="accent4"/>
                </a:solidFill>
                <a:latin typeface="Space Mono" panose="02000509040000020004" pitchFamily="49" charset="0"/>
              </a:rPr>
              <a:t>Manage files</a:t>
            </a:r>
          </a:p>
        </p:txBody>
      </p:sp>
      <p:sp>
        <p:nvSpPr>
          <p:cNvPr id="14" name="Rectangle 13">
            <a:extLst>
              <a:ext uri="{FF2B5EF4-FFF2-40B4-BE49-F238E27FC236}">
                <a16:creationId xmlns:a16="http://schemas.microsoft.com/office/drawing/2014/main" id="{86FE6262-6A27-5F5A-4B82-471DA88D8A41}"/>
              </a:ext>
            </a:extLst>
          </p:cNvPr>
          <p:cNvSpPr/>
          <p:nvPr/>
        </p:nvSpPr>
        <p:spPr>
          <a:xfrm>
            <a:off x="8190688" y="671207"/>
            <a:ext cx="340469"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4D38514-4820-2D97-CFBB-1B24C6165CBA}"/>
              </a:ext>
            </a:extLst>
          </p:cNvPr>
          <p:cNvSpPr txBox="1"/>
          <p:nvPr/>
        </p:nvSpPr>
        <p:spPr>
          <a:xfrm>
            <a:off x="8073509" y="79892"/>
            <a:ext cx="1070491" cy="523220"/>
          </a:xfrm>
          <a:prstGeom prst="rect">
            <a:avLst/>
          </a:prstGeom>
          <a:noFill/>
        </p:spPr>
        <p:txBody>
          <a:bodyPr wrap="square" rtlCol="0">
            <a:spAutoFit/>
          </a:bodyPr>
          <a:lstStyle/>
          <a:p>
            <a:r>
              <a:rPr lang="en-US" b="1" dirty="0">
                <a:solidFill>
                  <a:schemeClr val="tx1"/>
                </a:solidFill>
                <a:latin typeface="Space Mono" panose="02000509040000020004" pitchFamily="49" charset="0"/>
              </a:rPr>
              <a:t>Update preview</a:t>
            </a:r>
          </a:p>
        </p:txBody>
      </p:sp>
      <p:sp>
        <p:nvSpPr>
          <p:cNvPr id="16" name="Rectangle 15">
            <a:extLst>
              <a:ext uri="{FF2B5EF4-FFF2-40B4-BE49-F238E27FC236}">
                <a16:creationId xmlns:a16="http://schemas.microsoft.com/office/drawing/2014/main" id="{EDA2FD33-9368-552A-C763-7EA0AA16503A}"/>
              </a:ext>
            </a:extLst>
          </p:cNvPr>
          <p:cNvSpPr/>
          <p:nvPr/>
        </p:nvSpPr>
        <p:spPr>
          <a:xfrm>
            <a:off x="3850359" y="4747548"/>
            <a:ext cx="1024992"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FEA00B1-80A3-50A1-0454-A2296FD6751B}"/>
              </a:ext>
            </a:extLst>
          </p:cNvPr>
          <p:cNvSpPr txBox="1"/>
          <p:nvPr/>
        </p:nvSpPr>
        <p:spPr>
          <a:xfrm>
            <a:off x="3894357" y="4449049"/>
            <a:ext cx="1786596" cy="307777"/>
          </a:xfrm>
          <a:prstGeom prst="rect">
            <a:avLst/>
          </a:prstGeom>
          <a:noFill/>
        </p:spPr>
        <p:txBody>
          <a:bodyPr wrap="square" rtlCol="0">
            <a:spAutoFit/>
          </a:bodyPr>
          <a:lstStyle/>
          <a:p>
            <a:r>
              <a:rPr lang="en-US" b="1" dirty="0">
                <a:solidFill>
                  <a:schemeClr val="tx1"/>
                </a:solidFill>
                <a:latin typeface="Space Mono" panose="02000509040000020004" pitchFamily="49" charset="0"/>
              </a:rPr>
              <a:t>Open preview</a:t>
            </a:r>
          </a:p>
        </p:txBody>
      </p:sp>
    </p:spTree>
    <p:extLst>
      <p:ext uri="{BB962C8B-B14F-4D97-AF65-F5344CB8AC3E}">
        <p14:creationId xmlns:p14="http://schemas.microsoft.com/office/powerpoint/2010/main" val="12885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animBg="1"/>
      <p:bldP spid="15" grpId="0"/>
      <p:bldP spid="16"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Getting Started</a:t>
            </a:r>
          </a:p>
        </p:txBody>
      </p:sp>
      <p:sp>
        <p:nvSpPr>
          <p:cNvPr id="3" name="Text Placeholder 2">
            <a:extLst>
              <a:ext uri="{FF2B5EF4-FFF2-40B4-BE49-F238E27FC236}">
                <a16:creationId xmlns:a16="http://schemas.microsoft.com/office/drawing/2014/main" id="{1397B983-0317-6386-F0DB-4C19C810A1C9}"/>
              </a:ext>
            </a:extLst>
          </p:cNvPr>
          <p:cNvSpPr>
            <a:spLocks noGrp="1"/>
          </p:cNvSpPr>
          <p:nvPr>
            <p:ph type="body" idx="1"/>
          </p:nvPr>
        </p:nvSpPr>
        <p:spPr>
          <a:xfrm>
            <a:off x="311700" y="1152475"/>
            <a:ext cx="8520600" cy="2962325"/>
          </a:xfrm>
        </p:spPr>
        <p:txBody>
          <a:bodyPr/>
          <a:lstStyle/>
          <a:p>
            <a:pPr marL="114300" indent="0">
              <a:buNone/>
            </a:pPr>
            <a:r>
              <a:rPr lang="en-US" sz="3200" b="1" u="sng" dirty="0"/>
              <a:t>bit.ly/</a:t>
            </a:r>
            <a:r>
              <a:rPr lang="en-US" sz="3200" b="1" u="sng" dirty="0" err="1"/>
              <a:t>hytechcamps</a:t>
            </a:r>
            <a:endParaRPr lang="en-US" sz="3200" b="1" u="sng" dirty="0"/>
          </a:p>
          <a:p>
            <a:pPr marL="114300" indent="0">
              <a:buNone/>
            </a:pPr>
            <a:endParaRPr lang="en-US" sz="1400" dirty="0"/>
          </a:p>
          <a:p>
            <a:pPr marL="571500" indent="-457200">
              <a:buAutoNum type="arabicPeriod"/>
            </a:pPr>
            <a:r>
              <a:rPr lang="en-US" sz="1800" dirty="0"/>
              <a:t>Click </a:t>
            </a:r>
            <a:r>
              <a:rPr lang="en-US" sz="1800" b="1" dirty="0"/>
              <a:t>Building Websites</a:t>
            </a:r>
          </a:p>
          <a:p>
            <a:pPr marL="571500" indent="-457200">
              <a:buAutoNum type="arabicPeriod"/>
            </a:pPr>
            <a:r>
              <a:rPr lang="en-US" sz="1800" dirty="0"/>
              <a:t>Click under </a:t>
            </a:r>
            <a:r>
              <a:rPr lang="en-US" sz="1800" b="1" dirty="0"/>
              <a:t>Code-Along</a:t>
            </a:r>
          </a:p>
          <a:p>
            <a:pPr marL="571500" indent="-457200">
              <a:buAutoNum type="arabicPeriod"/>
            </a:pPr>
            <a:r>
              <a:rPr lang="en-US" sz="1800" dirty="0"/>
              <a:t>Open Preview Pane</a:t>
            </a:r>
          </a:p>
          <a:p>
            <a:pPr marL="1028700" lvl="1" indent="-457200">
              <a:buAutoNum type="arabicPeriod"/>
            </a:pPr>
            <a:endParaRPr lang="en-US" dirty="0"/>
          </a:p>
          <a:p>
            <a:pPr marL="1028700" lvl="1" indent="-457200">
              <a:buAutoNum type="arabicPeriod"/>
            </a:pPr>
            <a:endParaRPr lang="en-US" dirty="0"/>
          </a:p>
          <a:p>
            <a:pPr marL="1028700" lvl="1" indent="-457200">
              <a:buAutoNum type="arabicPeriod"/>
            </a:pPr>
            <a:endParaRPr lang="en-US" dirty="0"/>
          </a:p>
          <a:p>
            <a:pPr marL="1028700" lvl="1" indent="-457200">
              <a:buAutoNum type="arabicPeriod"/>
            </a:pPr>
            <a:endParaRPr lang="en-US" dirty="0"/>
          </a:p>
        </p:txBody>
      </p:sp>
      <p:pic>
        <p:nvPicPr>
          <p:cNvPr id="8" name="Picture 7">
            <a:extLst>
              <a:ext uri="{FF2B5EF4-FFF2-40B4-BE49-F238E27FC236}">
                <a16:creationId xmlns:a16="http://schemas.microsoft.com/office/drawing/2014/main" id="{9ABF45FD-EE46-FA7E-3986-00C7BE72EEDB}"/>
              </a:ext>
            </a:extLst>
          </p:cNvPr>
          <p:cNvPicPr>
            <a:picLocks noChangeAspect="1"/>
          </p:cNvPicPr>
          <p:nvPr/>
        </p:nvPicPr>
        <p:blipFill>
          <a:blip r:embed="rId3"/>
          <a:stretch>
            <a:fillRect/>
          </a:stretch>
        </p:blipFill>
        <p:spPr>
          <a:xfrm>
            <a:off x="1286419" y="3113594"/>
            <a:ext cx="1982076" cy="792830"/>
          </a:xfrm>
          <a:prstGeom prst="rect">
            <a:avLst/>
          </a:prstGeom>
        </p:spPr>
      </p:pic>
      <p:pic>
        <p:nvPicPr>
          <p:cNvPr id="12" name="Picture 11">
            <a:extLst>
              <a:ext uri="{FF2B5EF4-FFF2-40B4-BE49-F238E27FC236}">
                <a16:creationId xmlns:a16="http://schemas.microsoft.com/office/drawing/2014/main" id="{09F2AEFD-A1EC-3FE5-95E1-AB7295702168}"/>
              </a:ext>
            </a:extLst>
          </p:cNvPr>
          <p:cNvPicPr>
            <a:picLocks noChangeAspect="1"/>
          </p:cNvPicPr>
          <p:nvPr/>
        </p:nvPicPr>
        <p:blipFill rotWithShape="1">
          <a:blip r:embed="rId4"/>
          <a:srcRect r="3014"/>
          <a:stretch/>
        </p:blipFill>
        <p:spPr>
          <a:xfrm>
            <a:off x="5323191" y="511370"/>
            <a:ext cx="3509109" cy="3180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6819F68C-DD99-82F0-4F83-4AB6DB44D5FD}"/>
              </a:ext>
            </a:extLst>
          </p:cNvPr>
          <p:cNvSpPr/>
          <p:nvPr/>
        </p:nvSpPr>
        <p:spPr>
          <a:xfrm>
            <a:off x="0" y="4163248"/>
            <a:ext cx="9144000" cy="572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Space Mono" panose="02000509040000020004" pitchFamily="49" charset="0"/>
              </a:rPr>
              <a:t>CHALLENGE</a:t>
            </a:r>
            <a:r>
              <a:rPr lang="en-US" sz="2000" dirty="0">
                <a:latin typeface="Space Mono" panose="02000509040000020004" pitchFamily="49" charset="0"/>
              </a:rPr>
              <a:t>: Make this </a:t>
            </a:r>
            <a:r>
              <a:rPr lang="en-US" sz="2000" b="1" dirty="0">
                <a:latin typeface="Space Mono" panose="02000509040000020004" pitchFamily="49" charset="0"/>
              </a:rPr>
              <a:t>your</a:t>
            </a:r>
            <a:r>
              <a:rPr lang="en-US" sz="2000" dirty="0">
                <a:latin typeface="Space Mono" panose="02000509040000020004" pitchFamily="49" charset="0"/>
              </a:rPr>
              <a:t> website instead of </a:t>
            </a:r>
            <a:r>
              <a:rPr lang="en-US" sz="2000" b="1" dirty="0">
                <a:latin typeface="Space Mono" panose="02000509040000020004" pitchFamily="49" charset="0"/>
              </a:rPr>
              <a:t>Katara</a:t>
            </a:r>
            <a:r>
              <a:rPr lang="en-US" sz="2000" dirty="0">
                <a:latin typeface="Space Mono" panose="02000509040000020004" pitchFamily="49" charset="0"/>
              </a:rPr>
              <a:t>’s!</a:t>
            </a:r>
          </a:p>
        </p:txBody>
      </p:sp>
    </p:spTree>
    <p:extLst>
      <p:ext uri="{BB962C8B-B14F-4D97-AF65-F5344CB8AC3E}">
        <p14:creationId xmlns:p14="http://schemas.microsoft.com/office/powerpoint/2010/main" val="1442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Customization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make your site your own!</a:t>
            </a:r>
          </a:p>
        </p:txBody>
      </p:sp>
    </p:spTree>
    <p:extLst>
      <p:ext uri="{BB962C8B-B14F-4D97-AF65-F5344CB8AC3E}">
        <p14:creationId xmlns:p14="http://schemas.microsoft.com/office/powerpoint/2010/main" val="139768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A1581-1D31-7621-4B2A-D8722EFE1FA1}"/>
              </a:ext>
            </a:extLst>
          </p:cNvPr>
          <p:cNvPicPr>
            <a:picLocks noChangeAspect="1"/>
          </p:cNvPicPr>
          <p:nvPr/>
        </p:nvPicPr>
        <p:blipFill>
          <a:blip r:embed="rId2"/>
          <a:stretch>
            <a:fillRect/>
          </a:stretch>
        </p:blipFill>
        <p:spPr>
          <a:xfrm>
            <a:off x="0" y="1022597"/>
            <a:ext cx="9144000" cy="3813202"/>
          </a:xfrm>
          <a:prstGeom prst="rect">
            <a:avLst/>
          </a:prstGeom>
        </p:spPr>
      </p:pic>
      <p:sp>
        <p:nvSpPr>
          <p:cNvPr id="4" name="Rectangle 3">
            <a:extLst>
              <a:ext uri="{FF2B5EF4-FFF2-40B4-BE49-F238E27FC236}">
                <a16:creationId xmlns:a16="http://schemas.microsoft.com/office/drawing/2014/main" id="{57F41AC2-2BE5-6612-8C3E-008156E402B1}"/>
              </a:ext>
            </a:extLst>
          </p:cNvPr>
          <p:cNvSpPr/>
          <p:nvPr/>
        </p:nvSpPr>
        <p:spPr>
          <a:xfrm>
            <a:off x="0" y="2394065"/>
            <a:ext cx="3599411" cy="556953"/>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4FDBE4-BBA9-426F-DAD3-5E5D826D2DED}"/>
              </a:ext>
            </a:extLst>
          </p:cNvPr>
          <p:cNvSpPr txBox="1"/>
          <p:nvPr/>
        </p:nvSpPr>
        <p:spPr>
          <a:xfrm>
            <a:off x="34540" y="278451"/>
            <a:ext cx="9074920" cy="461665"/>
          </a:xfrm>
          <a:prstGeom prst="rect">
            <a:avLst/>
          </a:prstGeom>
          <a:noFill/>
        </p:spPr>
        <p:txBody>
          <a:bodyPr wrap="none" rtlCol="0">
            <a:spAutoFit/>
          </a:bodyPr>
          <a:lstStyle/>
          <a:p>
            <a:r>
              <a:rPr lang="en-US" sz="2400" dirty="0">
                <a:latin typeface="Space Mono" panose="02000509040000020004" pitchFamily="49" charset="0"/>
              </a:rPr>
              <a:t>from the camp homepage, click on </a:t>
            </a:r>
            <a:r>
              <a:rPr lang="en-US" sz="2400" b="1" dirty="0">
                <a:latin typeface="Space Mono" panose="02000509040000020004" pitchFamily="49" charset="0"/>
              </a:rPr>
              <a:t>Customization</a:t>
            </a:r>
            <a:r>
              <a:rPr lang="en-US" sz="2400" dirty="0">
                <a:latin typeface="Space Mono" panose="02000509040000020004" pitchFamily="49" charset="0"/>
              </a:rPr>
              <a:t>!</a:t>
            </a:r>
          </a:p>
        </p:txBody>
      </p:sp>
    </p:spTree>
    <p:extLst>
      <p:ext uri="{BB962C8B-B14F-4D97-AF65-F5344CB8AC3E}">
        <p14:creationId xmlns:p14="http://schemas.microsoft.com/office/powerpoint/2010/main" val="4247329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Site Sharing</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share your sites!</a:t>
            </a:r>
          </a:p>
        </p:txBody>
      </p:sp>
    </p:spTree>
    <p:extLst>
      <p:ext uri="{BB962C8B-B14F-4D97-AF65-F5344CB8AC3E}">
        <p14:creationId xmlns:p14="http://schemas.microsoft.com/office/powerpoint/2010/main" val="16092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66D642-2A59-9E62-4769-1415DF7C9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37" y="279301"/>
            <a:ext cx="5572038" cy="2292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429742-9548-8CA6-A47B-D513CD3F2BF1}"/>
              </a:ext>
            </a:extLst>
          </p:cNvPr>
          <p:cNvSpPr txBox="1"/>
          <p:nvPr/>
        </p:nvSpPr>
        <p:spPr>
          <a:xfrm>
            <a:off x="105554" y="1318451"/>
            <a:ext cx="2265364" cy="461665"/>
          </a:xfrm>
          <a:prstGeom prst="rect">
            <a:avLst/>
          </a:prstGeom>
          <a:noFill/>
        </p:spPr>
        <p:txBody>
          <a:bodyPr wrap="none" rtlCol="0">
            <a:spAutoFit/>
          </a:bodyPr>
          <a:lstStyle/>
          <a:p>
            <a:r>
              <a:rPr lang="en-US" sz="2400" dirty="0">
                <a:latin typeface="Space Mono" panose="02000509040000020004" pitchFamily="49" charset="0"/>
              </a:rPr>
              <a:t>1. Get Link</a:t>
            </a:r>
          </a:p>
        </p:txBody>
      </p:sp>
      <p:sp>
        <p:nvSpPr>
          <p:cNvPr id="3" name="TextBox 2">
            <a:extLst>
              <a:ext uri="{FF2B5EF4-FFF2-40B4-BE49-F238E27FC236}">
                <a16:creationId xmlns:a16="http://schemas.microsoft.com/office/drawing/2014/main" id="{241E560C-AAA6-332C-7C58-1E58E6928A4D}"/>
              </a:ext>
            </a:extLst>
          </p:cNvPr>
          <p:cNvSpPr txBox="1"/>
          <p:nvPr/>
        </p:nvSpPr>
        <p:spPr>
          <a:xfrm>
            <a:off x="176067" y="3889855"/>
            <a:ext cx="2832827" cy="461665"/>
          </a:xfrm>
          <a:prstGeom prst="rect">
            <a:avLst/>
          </a:prstGeom>
          <a:noFill/>
        </p:spPr>
        <p:txBody>
          <a:bodyPr wrap="none" rtlCol="0">
            <a:spAutoFit/>
          </a:bodyPr>
          <a:lstStyle/>
          <a:p>
            <a:r>
              <a:rPr lang="en-US" sz="2400" dirty="0">
                <a:latin typeface="Space Mono" panose="02000509040000020004" pitchFamily="49" charset="0"/>
              </a:rPr>
              <a:t>2. Submit Form</a:t>
            </a:r>
          </a:p>
        </p:txBody>
      </p:sp>
      <p:pic>
        <p:nvPicPr>
          <p:cNvPr id="5" name="Picture 4">
            <a:extLst>
              <a:ext uri="{FF2B5EF4-FFF2-40B4-BE49-F238E27FC236}">
                <a16:creationId xmlns:a16="http://schemas.microsoft.com/office/drawing/2014/main" id="{3620844F-D3DA-DA97-400C-1A3BC3C1775E}"/>
              </a:ext>
            </a:extLst>
          </p:cNvPr>
          <p:cNvPicPr>
            <a:picLocks noChangeAspect="1"/>
          </p:cNvPicPr>
          <p:nvPr/>
        </p:nvPicPr>
        <p:blipFill>
          <a:blip r:embed="rId3"/>
          <a:stretch>
            <a:fillRect/>
          </a:stretch>
        </p:blipFill>
        <p:spPr>
          <a:xfrm>
            <a:off x="3241963" y="2743631"/>
            <a:ext cx="5503988" cy="2292448"/>
          </a:xfrm>
          <a:prstGeom prst="rect">
            <a:avLst/>
          </a:prstGeom>
        </p:spPr>
      </p:pic>
      <p:sp>
        <p:nvSpPr>
          <p:cNvPr id="6" name="Rectangle 5">
            <a:extLst>
              <a:ext uri="{FF2B5EF4-FFF2-40B4-BE49-F238E27FC236}">
                <a16:creationId xmlns:a16="http://schemas.microsoft.com/office/drawing/2014/main" id="{BE497714-ED86-8C95-9585-7AB98D793196}"/>
              </a:ext>
            </a:extLst>
          </p:cNvPr>
          <p:cNvSpPr/>
          <p:nvPr/>
        </p:nvSpPr>
        <p:spPr>
          <a:xfrm>
            <a:off x="3241963" y="2743631"/>
            <a:ext cx="2078182" cy="332078"/>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5AA3BBE-077E-63D4-A59B-2D6A3CF5E6D4}"/>
              </a:ext>
            </a:extLst>
          </p:cNvPr>
          <p:cNvCxnSpPr/>
          <p:nvPr/>
        </p:nvCxnSpPr>
        <p:spPr>
          <a:xfrm>
            <a:off x="6891250" y="3009207"/>
            <a:ext cx="0" cy="15295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823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Space Mono" panose="02000509040000020004" pitchFamily="49" charset="0"/>
              </a:rPr>
              <a:t>Overview</a:t>
            </a:r>
          </a:p>
          <a:p>
            <a:pPr marL="482600" indent="-342900">
              <a:buAutoNum type="arabicPeriod"/>
            </a:pPr>
            <a:r>
              <a:rPr lang="en-US" sz="3200" dirty="0">
                <a:latin typeface="Space Mono" panose="02000509040000020004" pitchFamily="49" charset="0"/>
              </a:rPr>
              <a:t>Icebreaker</a:t>
            </a:r>
          </a:p>
          <a:p>
            <a:pPr marL="482600" indent="-342900">
              <a:buAutoNum type="arabicPeriod"/>
            </a:pPr>
            <a:r>
              <a:rPr lang="en-US" sz="3200" dirty="0">
                <a:latin typeface="Space Mono" panose="02000509040000020004" pitchFamily="49" charset="0"/>
              </a:rPr>
              <a:t>Presentation</a:t>
            </a:r>
          </a:p>
          <a:p>
            <a:pPr marL="482600" indent="-342900">
              <a:buAutoNum type="arabicPeriod"/>
            </a:pPr>
            <a:r>
              <a:rPr lang="en-US" sz="3200" dirty="0">
                <a:latin typeface="Space Mono" panose="02000509040000020004" pitchFamily="49" charset="0"/>
              </a:rPr>
              <a:t>Replit Setup</a:t>
            </a:r>
          </a:p>
          <a:p>
            <a:pPr marL="482600" indent="-342900">
              <a:buAutoNum type="arabicPeriod"/>
            </a:pPr>
            <a:r>
              <a:rPr lang="en-US" sz="3200" dirty="0">
                <a:latin typeface="Space Mono" panose="02000509040000020004" pitchFamily="49" charset="0"/>
              </a:rPr>
              <a:t>Code-Along</a:t>
            </a:r>
          </a:p>
          <a:p>
            <a:pPr marL="482600" indent="-342900">
              <a:buAutoNum type="arabicPeriod"/>
            </a:pPr>
            <a:r>
              <a:rPr lang="en-US" sz="3200" dirty="0">
                <a:latin typeface="Space Mono" panose="02000509040000020004" pitchFamily="49" charset="0"/>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417768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686D-1E02-760E-BE62-061B4B5C80AC}"/>
              </a:ext>
            </a:extLst>
          </p:cNvPr>
          <p:cNvSpPr>
            <a:spLocks noGrp="1"/>
          </p:cNvSpPr>
          <p:nvPr>
            <p:ph type="title"/>
          </p:nvPr>
        </p:nvSpPr>
        <p:spPr/>
        <p:txBody>
          <a:bodyPr>
            <a:normAutofit fontScale="90000"/>
          </a:bodyPr>
          <a:lstStyle/>
          <a:p>
            <a:r>
              <a:rPr lang="en-US" dirty="0"/>
              <a:t>Course Overview</a:t>
            </a:r>
          </a:p>
        </p:txBody>
      </p:sp>
      <p:sp>
        <p:nvSpPr>
          <p:cNvPr id="3" name="Text Placeholder 2">
            <a:extLst>
              <a:ext uri="{FF2B5EF4-FFF2-40B4-BE49-F238E27FC236}">
                <a16:creationId xmlns:a16="http://schemas.microsoft.com/office/drawing/2014/main" id="{F1271B51-CE57-8B51-A792-9FDC193C17DD}"/>
              </a:ext>
            </a:extLst>
          </p:cNvPr>
          <p:cNvSpPr>
            <a:spLocks noGrp="1"/>
          </p:cNvSpPr>
          <p:nvPr>
            <p:ph type="body" idx="1"/>
          </p:nvPr>
        </p:nvSpPr>
        <p:spPr/>
        <p:txBody>
          <a:bodyPr/>
          <a:lstStyle/>
          <a:p>
            <a:r>
              <a:rPr lang="en-US" dirty="0"/>
              <a:t>You will learn how to build websites with HTML &amp; CSS!</a:t>
            </a:r>
          </a:p>
          <a:p>
            <a:r>
              <a:rPr lang="en-US" dirty="0"/>
              <a:t>hylandtechclub.com</a:t>
            </a:r>
          </a:p>
          <a:p>
            <a:endParaRPr lang="en-US" dirty="0"/>
          </a:p>
        </p:txBody>
      </p:sp>
    </p:spTree>
    <p:extLst>
      <p:ext uri="{BB962C8B-B14F-4D97-AF65-F5344CB8AC3E}">
        <p14:creationId xmlns:p14="http://schemas.microsoft.com/office/powerpoint/2010/main" val="2227414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Icebreaker Activity</a:t>
            </a:r>
          </a:p>
        </p:txBody>
      </p:sp>
    </p:spTree>
    <p:extLst>
      <p:ext uri="{BB962C8B-B14F-4D97-AF65-F5344CB8AC3E}">
        <p14:creationId xmlns:p14="http://schemas.microsoft.com/office/powerpoint/2010/main" val="200966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
        <p:nvSpPr>
          <p:cNvPr id="2" name="Rectangle 1">
            <a:extLst>
              <a:ext uri="{FF2B5EF4-FFF2-40B4-BE49-F238E27FC236}">
                <a16:creationId xmlns:a16="http://schemas.microsoft.com/office/drawing/2014/main" id="{67FA7526-E0CE-3575-0F11-F63F6EE5A705}"/>
              </a:ext>
            </a:extLst>
          </p:cNvPr>
          <p:cNvSpPr/>
          <p:nvPr/>
        </p:nvSpPr>
        <p:spPr>
          <a:xfrm>
            <a:off x="1828800" y="3656800"/>
            <a:ext cx="4195176" cy="70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pace Mono" panose="020B0604020202020204" charset="0"/>
              </a:rPr>
              <a:t>What websites have you visited?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a:t>open Google Chrome</a:t>
            </a:r>
            <a:endParaRPr/>
          </a:p>
          <a:p>
            <a:pPr marL="457200" lvl="0" indent="0" algn="l" rtl="0">
              <a:spcBef>
                <a:spcPts val="1200"/>
              </a:spcBef>
              <a:spcAft>
                <a:spcPts val="0"/>
              </a:spcAft>
              <a:buNone/>
            </a:pPr>
            <a:endParaRPr sz="150"/>
          </a:p>
          <a:p>
            <a:pPr marL="457200" lvl="0" indent="-325755" algn="l" rtl="0">
              <a:spcBef>
                <a:spcPts val="1200"/>
              </a:spcBef>
              <a:spcAft>
                <a:spcPts val="0"/>
              </a:spcAft>
              <a:buSzPct val="100000"/>
              <a:buAutoNum type="arabicPeriod"/>
            </a:pPr>
            <a:r>
              <a:rPr lang="en"/>
              <a:t>visit a page for a movie like </a:t>
            </a:r>
            <a:r>
              <a:rPr lang="en" b="1" u="sng">
                <a:solidFill>
                  <a:schemeClr val="hlink"/>
                </a:solidFill>
                <a:hlinkClick r:id="rId3"/>
              </a:rPr>
              <a:t>2001: A Space Odyssey</a:t>
            </a:r>
            <a:endParaRPr b="1"/>
          </a:p>
          <a:p>
            <a:pPr marL="457200" lvl="0" indent="0" algn="l" rtl="0">
              <a:spcBef>
                <a:spcPts val="1200"/>
              </a:spcBef>
              <a:spcAft>
                <a:spcPts val="0"/>
              </a:spcAft>
              <a:buNone/>
            </a:pPr>
            <a:endParaRPr sz="150" b="1"/>
          </a:p>
          <a:p>
            <a:pPr marL="457200" lvl="0" indent="-325755" algn="l" rtl="0">
              <a:spcBef>
                <a:spcPts val="1200"/>
              </a:spcBef>
              <a:spcAft>
                <a:spcPts val="0"/>
              </a:spcAft>
              <a:buSzPct val="100000"/>
              <a:buAutoNum type="arabicPeriod"/>
            </a:pPr>
            <a:r>
              <a:rPr lang="en"/>
              <a:t>right click and select the </a:t>
            </a:r>
            <a:r>
              <a:rPr lang="en" b="1"/>
              <a:t>View page source</a:t>
            </a:r>
            <a:r>
              <a:rPr lang="en"/>
              <a:t> option</a:t>
            </a:r>
            <a:endParaRPr/>
          </a:p>
          <a:p>
            <a:pPr marL="457200" lvl="0" indent="0" algn="l" rtl="0">
              <a:spcBef>
                <a:spcPts val="1200"/>
              </a:spcBef>
              <a:spcAft>
                <a:spcPts val="0"/>
              </a:spcAft>
              <a:buNone/>
            </a:pPr>
            <a:endParaRPr sz="100"/>
          </a:p>
          <a:p>
            <a:pPr marL="457200" lvl="0" indent="-325755" algn="l" rtl="0">
              <a:spcBef>
                <a:spcPts val="1200"/>
              </a:spcBef>
              <a:spcAft>
                <a:spcPts val="0"/>
              </a:spcAft>
              <a:buSzPct val="100000"/>
              <a:buAutoNum type="arabicPeriod"/>
            </a:pPr>
            <a:r>
              <a:rPr lang="en"/>
              <a:t>look at the </a:t>
            </a:r>
            <a:r>
              <a:rPr lang="en" b="1"/>
              <a:t>HTML code</a:t>
            </a:r>
            <a:r>
              <a:rPr lang="en"/>
              <a:t> that powers the site!</a:t>
            </a:r>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2924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t>HTML</a:t>
            </a:r>
            <a:r>
              <a:rPr lang="en" sz="2400"/>
              <a:t> stands for </a:t>
            </a:r>
            <a:r>
              <a:rPr lang="en" sz="2400" b="1"/>
              <a:t>H</a:t>
            </a:r>
            <a:r>
              <a:rPr lang="en" sz="2400"/>
              <a:t>yper</a:t>
            </a:r>
            <a:r>
              <a:rPr lang="en" sz="2400" b="1"/>
              <a:t>T</a:t>
            </a:r>
            <a:r>
              <a:rPr lang="en" sz="2400"/>
              <a:t>ext </a:t>
            </a:r>
            <a:r>
              <a:rPr lang="en" sz="2400" b="1"/>
              <a:t>M</a:t>
            </a:r>
            <a:r>
              <a:rPr lang="en" sz="2400"/>
              <a:t>arkup </a:t>
            </a:r>
            <a:r>
              <a:rPr lang="en" sz="2400" b="1"/>
              <a:t>L</a:t>
            </a:r>
            <a:r>
              <a:rPr lang="en" sz="2400"/>
              <a:t>anguage.</a:t>
            </a:r>
            <a:endParaRPr sz="2400"/>
          </a:p>
          <a:p>
            <a:pPr marL="0" lvl="0" indent="0" algn="l" rtl="0">
              <a:spcBef>
                <a:spcPts val="1200"/>
              </a:spcBef>
              <a:spcAft>
                <a:spcPts val="0"/>
              </a:spcAft>
              <a:buNone/>
            </a:pPr>
            <a:endParaRPr sz="2400"/>
          </a:p>
          <a:p>
            <a:pPr marL="0" lvl="0" indent="0" algn="l" rtl="0">
              <a:spcBef>
                <a:spcPts val="1200"/>
              </a:spcBef>
              <a:spcAft>
                <a:spcPts val="0"/>
              </a:spcAft>
              <a:buNone/>
            </a:pPr>
            <a:r>
              <a:rPr lang="en" sz="2400"/>
              <a:t>you can use HTML to build websites.</a:t>
            </a:r>
            <a:endParaRPr sz="2400"/>
          </a:p>
          <a:p>
            <a:pPr marL="0" lvl="0" indent="0" algn="l" rtl="0">
              <a:spcBef>
                <a:spcPts val="1200"/>
              </a:spcBef>
              <a:spcAft>
                <a:spcPts val="0"/>
              </a:spcAft>
              <a:buNone/>
            </a:pPr>
            <a:endParaRPr sz="2400"/>
          </a:p>
          <a:p>
            <a:pPr marL="0" lvl="0" indent="0" algn="l" rtl="0">
              <a:spcBef>
                <a:spcPts val="1200"/>
              </a:spcBef>
              <a:spcAft>
                <a:spcPts val="1200"/>
              </a:spcAft>
              <a:buNone/>
            </a:pPr>
            <a:r>
              <a:rPr lang="en"/>
              <a:t>web browsers (like Google Chrome) take an HTML document and turn it into a nice looking page.</a:t>
            </a:r>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a:t>what’s something you’ve seen on a website?</a:t>
            </a:r>
            <a:endParaRPr sz="2400" b="1"/>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1445</Words>
  <Application>Microsoft Office PowerPoint</Application>
  <PresentationFormat>On-screen Show (16:9)</PresentationFormat>
  <Paragraphs>172</Paragraphs>
  <Slides>21</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Space Mono</vt:lpstr>
      <vt:lpstr>Atomic Age</vt:lpstr>
      <vt:lpstr>Courier New</vt:lpstr>
      <vt:lpstr>Arial</vt:lpstr>
      <vt:lpstr>Simple Light</vt:lpstr>
      <vt:lpstr>W E L C O M E</vt:lpstr>
      <vt:lpstr>PowerPoint Presentation</vt:lpstr>
      <vt:lpstr>Course Overview</vt:lpstr>
      <vt:lpstr>Icebreaker Activity</vt:lpstr>
      <vt:lpstr>Presentation</vt:lpstr>
      <vt:lpstr>PowerPoint Presentation</vt:lpstr>
      <vt:lpstr>one example: Wikipedia</vt:lpstr>
      <vt:lpstr>HTML</vt:lpstr>
      <vt:lpstr>HTML Elements</vt:lpstr>
      <vt:lpstr>The Code</vt:lpstr>
      <vt:lpstr>CSS Style</vt:lpstr>
      <vt:lpstr>Code-Along Activity</vt:lpstr>
      <vt:lpstr>PowerPoint Presentation</vt:lpstr>
      <vt:lpstr>PowerPoint Presentation</vt:lpstr>
      <vt:lpstr>Getting Started</vt:lpstr>
      <vt:lpstr>Customization</vt:lpstr>
      <vt:lpstr>PowerPoint Presentation</vt:lpstr>
      <vt:lpstr>Site Sharing</vt:lpstr>
      <vt:lpstr>PowerPoint Presentation</vt:lpstr>
      <vt:lpstr>Blooket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8</cp:revision>
  <dcterms:modified xsi:type="dcterms:W3CDTF">2024-07-03T15:18:01Z</dcterms:modified>
</cp:coreProperties>
</file>